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60" r:id="rId4"/>
    <p:sldId id="263" r:id="rId5"/>
    <p:sldId id="264" r:id="rId6"/>
    <p:sldId id="281" r:id="rId7"/>
    <p:sldId id="282" r:id="rId8"/>
    <p:sldId id="265" r:id="rId9"/>
    <p:sldId id="261" r:id="rId10"/>
    <p:sldId id="266" r:id="rId11"/>
    <p:sldId id="267" r:id="rId12"/>
    <p:sldId id="269" r:id="rId13"/>
    <p:sldId id="268" r:id="rId14"/>
    <p:sldId id="274" r:id="rId15"/>
    <p:sldId id="271" r:id="rId16"/>
    <p:sldId id="273" r:id="rId17"/>
    <p:sldId id="276" r:id="rId18"/>
    <p:sldId id="279" r:id="rId19"/>
    <p:sldId id="278" r:id="rId20"/>
    <p:sldId id="28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0CE63-F463-41AC-B3AB-EC6399408D1F}" type="datetime1">
              <a:rPr lang="pt-BR" smtClean="0"/>
              <a:t>15/05/2024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5B02-1164-49B8-B057-E79444BDE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03861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B8BAF-E41D-4F91-8FAC-1D1D5A8B9913}" type="datetime1">
              <a:rPr lang="pt-BR" smtClean="0"/>
              <a:t>15/05/2024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91CC9-329A-4F8A-B97D-D3CDC4F698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648700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8708988" cy="1646302"/>
          </a:xfrm>
        </p:spPr>
        <p:txBody>
          <a:bodyPr/>
          <a:lstStyle/>
          <a:p>
            <a:r>
              <a:rPr lang="pt-BR" dirty="0" smtClean="0"/>
              <a:t>AUDIÊNCIA PÚBLICA 2024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74626" y="5122890"/>
            <a:ext cx="8582864" cy="1096899"/>
          </a:xfrm>
        </p:spPr>
        <p:txBody>
          <a:bodyPr/>
          <a:lstStyle/>
          <a:p>
            <a:pPr algn="just"/>
            <a:r>
              <a:rPr lang="pt-BR" dirty="0" smtClean="0"/>
              <a:t>RELATÓRIO DE GOVERNANÇA E DADOS DE TRANSPARÊNCIA – EXERCÍCIO DE 2023.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9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5721" y="2598391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BENEFÍCIOS CONCEDIDOS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66040" y="4166764"/>
            <a:ext cx="10951779" cy="930753"/>
          </a:xfrm>
        </p:spPr>
        <p:txBody>
          <a:bodyPr>
            <a:normAutofit/>
          </a:bodyPr>
          <a:lstStyle/>
          <a:p>
            <a:r>
              <a:rPr lang="pt-BR" sz="2000" dirty="0" smtClean="0"/>
              <a:t>APOSENTADORIAS: 169 CONCESSÕES.</a:t>
            </a:r>
          </a:p>
          <a:p>
            <a:r>
              <a:rPr lang="pt-BR" sz="2000" dirty="0" smtClean="0"/>
              <a:t>PENSÕES POR MORTE: 32 CONCESSÕES GERANDO 37 BENEFICIÁRIOS.</a:t>
            </a:r>
            <a:endParaRPr lang="pt-BR" sz="20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9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5721" y="2598391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CERTIDÕES EMITIDAS E HOMOLOGADAS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66040" y="4166764"/>
            <a:ext cx="10951779" cy="930753"/>
          </a:xfrm>
        </p:spPr>
        <p:txBody>
          <a:bodyPr>
            <a:normAutofit/>
          </a:bodyPr>
          <a:lstStyle/>
          <a:p>
            <a:r>
              <a:rPr lang="pt-BR" sz="2000" dirty="0" smtClean="0"/>
              <a:t>ABONO PERMANÊNCIA: 41.</a:t>
            </a:r>
          </a:p>
          <a:p>
            <a:r>
              <a:rPr lang="pt-BR" sz="2000" dirty="0" smtClean="0"/>
              <a:t>HOMOLOGADAS COMO ORGÃO DE ORIGEM: 55 (INSS E OUTROS </a:t>
            </a:r>
            <a:r>
              <a:rPr lang="pt-BR" sz="2000" dirty="0" err="1" smtClean="0"/>
              <a:t>RPPSs</a:t>
            </a:r>
            <a:r>
              <a:rPr lang="pt-BR" sz="2000" dirty="0" smtClean="0"/>
              <a:t>)</a:t>
            </a:r>
            <a:endParaRPr lang="pt-BR" sz="20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8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5721" y="2598391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ATENDIMENTOS RECEPÇÃO E CANAIS DIGITAIS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66041" y="4166763"/>
            <a:ext cx="9585436" cy="1887195"/>
          </a:xfrm>
        </p:spPr>
        <p:txBody>
          <a:bodyPr>
            <a:normAutofit/>
          </a:bodyPr>
          <a:lstStyle/>
          <a:p>
            <a:r>
              <a:rPr lang="pt-BR" sz="2000" dirty="0" smtClean="0"/>
              <a:t>WHATSAPP: 2.496 CONTATOS COM SOLICITAÇÕES DIVERSAS. </a:t>
            </a:r>
          </a:p>
          <a:p>
            <a:r>
              <a:rPr lang="pt-BR" sz="2000" dirty="0" smtClean="0"/>
              <a:t>AGENDAMENTOS: 1.376 PARA AGENDAMENTO JUNTO À DIRETORIA DE BENEFÍCIOS</a:t>
            </a:r>
          </a:p>
          <a:p>
            <a:r>
              <a:rPr lang="pt-BR" sz="2000" dirty="0" smtClean="0"/>
              <a:t>PRESENCIAL: 3.734 ATENDIMENTOS REALIZADOS: IMPRESSÃO DE HOLERITE, INFORME DE RENDIMENTOS, RECADASTRAMENTO E DEMAIS SOLICITAÇÕES.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19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5721" y="2598391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PROCESSOS JUDICIAIS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34509" y="4267200"/>
            <a:ext cx="10951779" cy="1313793"/>
          </a:xfrm>
        </p:spPr>
        <p:txBody>
          <a:bodyPr>
            <a:normAutofit/>
          </a:bodyPr>
          <a:lstStyle/>
          <a:p>
            <a:r>
              <a:rPr lang="pt-BR" sz="2000" dirty="0" smtClean="0"/>
              <a:t>AÇÕES CONTRA O IPRESV: 14 PROCESSOS DURANTE O EXERCÍCIO.</a:t>
            </a:r>
          </a:p>
          <a:p>
            <a:r>
              <a:rPr lang="pt-BR" sz="2000" dirty="0" smtClean="0"/>
              <a:t>QUANTIDADE PROCESSOS JUDICAIS EM ANDAMENTO: 188 PROCESSOS. </a:t>
            </a:r>
            <a:endParaRPr lang="pt-BR" sz="20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4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5721" y="2598391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CÓDIGO DE ÉTICA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66041" y="4166764"/>
            <a:ext cx="9175532" cy="930753"/>
          </a:xfrm>
        </p:spPr>
        <p:txBody>
          <a:bodyPr>
            <a:normAutofit/>
          </a:bodyPr>
          <a:lstStyle/>
          <a:p>
            <a:r>
              <a:rPr lang="pt-BR" sz="2000" dirty="0" smtClean="0"/>
              <a:t>DIVULGAÇÃO E ESTUDO DO CÓDIGO DE ÉTICA ENTRE OS SERVIDORES NOMEADOS DO IPRESV</a:t>
            </a:r>
            <a:r>
              <a:rPr lang="pt-BR" sz="2000" dirty="0"/>
              <a:t>.</a:t>
            </a:r>
            <a:endParaRPr lang="pt-BR" sz="2000" dirty="0" smtClean="0"/>
          </a:p>
          <a:p>
            <a:endParaRPr lang="pt-BR" sz="20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8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5721" y="2598391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PREPARE-SE</a:t>
            </a:r>
            <a:br>
              <a:rPr lang="pt-BR" dirty="0" smtClean="0"/>
            </a:br>
            <a:r>
              <a:rPr lang="pt-BR" dirty="0" smtClean="0"/>
              <a:t>PROGRAMA DE PREPARAÇÃO PARA APOSENTADORIA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08234" y="4881467"/>
            <a:ext cx="9175532" cy="930753"/>
          </a:xfrm>
        </p:spPr>
        <p:txBody>
          <a:bodyPr>
            <a:normAutofit/>
          </a:bodyPr>
          <a:lstStyle/>
          <a:p>
            <a:r>
              <a:rPr lang="pt-BR" sz="2000" dirty="0" smtClean="0"/>
              <a:t>PROGRAMA INICIADO EM 2021 E COM ENCONTROS BIMESTRES REALIZADOS PELO IPRESV COM TEMAS MULTI DISCIPLINARES </a:t>
            </a:r>
          </a:p>
          <a:p>
            <a:endParaRPr lang="pt-BR" sz="20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87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1145" y="3302585"/>
            <a:ext cx="9301655" cy="3413526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FINANCEIRO, CONTÁBIL E INVESTIMENTOS.</a:t>
            </a:r>
            <a:br>
              <a:rPr lang="pt-BR" dirty="0" smtClean="0"/>
            </a:b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2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5721" y="2598391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FOLHA DE PAGAMENTO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45019" y="3861963"/>
            <a:ext cx="10951779" cy="2570367"/>
          </a:xfrm>
        </p:spPr>
        <p:txBody>
          <a:bodyPr>
            <a:normAutofit/>
          </a:bodyPr>
          <a:lstStyle/>
          <a:p>
            <a:r>
              <a:rPr lang="pt-BR" sz="2000" dirty="0" smtClean="0"/>
              <a:t>JANEIRO DE 2023: R$ 13.475.379,41.</a:t>
            </a:r>
          </a:p>
          <a:p>
            <a:r>
              <a:rPr lang="pt-BR" sz="2000" dirty="0" smtClean="0"/>
              <a:t>DEZEMBRO DE 2023: R$ 14.216.103,20.</a:t>
            </a:r>
          </a:p>
          <a:p>
            <a:r>
              <a:rPr lang="pt-BR" sz="2000" dirty="0" smtClean="0"/>
              <a:t>TOTAL FOLHA DE PAGAMENTO : R$ 186.187.636,42</a:t>
            </a:r>
          </a:p>
          <a:p>
            <a:endParaRPr lang="pt-BR" sz="2000" dirty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3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5721" y="2598391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COMPENSAÇÃO PREVIDENCIÁRIA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1742" y="3378489"/>
            <a:ext cx="9701050" cy="24967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pt-BR" sz="2000" dirty="0" smtClean="0"/>
          </a:p>
          <a:p>
            <a:r>
              <a:rPr lang="pt-BR" sz="2000" dirty="0" smtClean="0"/>
              <a:t>DESPESA: R$ 652.940,53</a:t>
            </a:r>
          </a:p>
          <a:p>
            <a:r>
              <a:rPr lang="pt-BR" sz="2000" dirty="0" smtClean="0"/>
              <a:t>RECEITA:  R$ 579.660,03</a:t>
            </a:r>
          </a:p>
          <a:p>
            <a:r>
              <a:rPr lang="pt-BR" sz="2000" dirty="0" smtClean="0"/>
              <a:t>RPPS:   + 321.132,15</a:t>
            </a:r>
          </a:p>
          <a:p>
            <a:r>
              <a:rPr lang="pt-BR" sz="2000" dirty="0" smtClean="0"/>
              <a:t>RGPS: - 394.412,65</a:t>
            </a:r>
          </a:p>
          <a:p>
            <a:r>
              <a:rPr lang="pt-BR" sz="2000" dirty="0" smtClean="0"/>
              <a:t>RESULTADO: - 73.280,50</a:t>
            </a:r>
            <a:endParaRPr lang="pt-BR" sz="20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7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5721" y="2598391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Verdana" panose="020B0604030504040204" pitchFamily="34" charset="0"/>
                <a:ea typeface="Verdana" panose="020B0604030504040204" pitchFamily="34" charset="0"/>
              </a:rPr>
              <a:t>INVESTIMENTOS</a:t>
            </a:r>
            <a:endParaRPr lang="pt-BR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3889" y="3594537"/>
            <a:ext cx="10951779" cy="2848303"/>
          </a:xfrm>
        </p:spPr>
        <p:txBody>
          <a:bodyPr>
            <a:normAutofit/>
          </a:bodyPr>
          <a:lstStyle/>
          <a:p>
            <a:r>
              <a:rPr lang="pt-BR" sz="2000" dirty="0" smtClean="0"/>
              <a:t>INÍCIO DO EXERCÍCIO: R$ 272.498.596,24.</a:t>
            </a:r>
          </a:p>
          <a:p>
            <a:r>
              <a:rPr lang="pt-BR" sz="2000" dirty="0" smtClean="0"/>
              <a:t>FINAL DO EXERCÍCIO: R$ 350.060.100,71.</a:t>
            </a:r>
          </a:p>
          <a:p>
            <a:r>
              <a:rPr lang="pt-BR" sz="2000" dirty="0" smtClean="0"/>
              <a:t>EVOLUÇÃO DA CARTEIRA: R$ 77.561.504,47.</a:t>
            </a:r>
          </a:p>
          <a:p>
            <a:r>
              <a:rPr lang="pt-BR" sz="2000" dirty="0" smtClean="0"/>
              <a:t>META ATUARIAL = 9,10% (INPC + 5,26%).</a:t>
            </a:r>
          </a:p>
          <a:p>
            <a:r>
              <a:rPr lang="pt-BR" sz="2000" dirty="0" smtClean="0"/>
              <a:t>RESULTADO: 14,27%.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6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8783" y="2111413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POSIÇÃO DOS INVESTIMENTOS</a:t>
            </a:r>
            <a:br>
              <a:rPr lang="pt-BR" dirty="0" smtClean="0"/>
            </a:b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339374"/>
              </p:ext>
            </p:extLst>
          </p:nvPr>
        </p:nvGraphicFramePr>
        <p:xfrm>
          <a:off x="1382110" y="3102305"/>
          <a:ext cx="9427779" cy="2827283"/>
        </p:xfrm>
        <a:graphic>
          <a:graphicData uri="http://schemas.openxmlformats.org/drawingml/2006/table">
            <a:tbl>
              <a:tblPr/>
              <a:tblGrid>
                <a:gridCol w="1343587">
                  <a:extLst>
                    <a:ext uri="{9D8B030D-6E8A-4147-A177-3AD203B41FA5}">
                      <a16:colId xmlns:a16="http://schemas.microsoft.com/office/drawing/2014/main" val="1339820979"/>
                    </a:ext>
                  </a:extLst>
                </a:gridCol>
                <a:gridCol w="3307170">
                  <a:extLst>
                    <a:ext uri="{9D8B030D-6E8A-4147-A177-3AD203B41FA5}">
                      <a16:colId xmlns:a16="http://schemas.microsoft.com/office/drawing/2014/main" val="3177696612"/>
                    </a:ext>
                  </a:extLst>
                </a:gridCol>
                <a:gridCol w="3135687">
                  <a:extLst>
                    <a:ext uri="{9D8B030D-6E8A-4147-A177-3AD203B41FA5}">
                      <a16:colId xmlns:a16="http://schemas.microsoft.com/office/drawing/2014/main" val="408453241"/>
                    </a:ext>
                  </a:extLst>
                </a:gridCol>
                <a:gridCol w="1641335">
                  <a:extLst>
                    <a:ext uri="{9D8B030D-6E8A-4147-A177-3AD203B41FA5}">
                      <a16:colId xmlns:a16="http://schemas.microsoft.com/office/drawing/2014/main" val="1057388875"/>
                    </a:ext>
                  </a:extLst>
                </a:gridCol>
              </a:tblGrid>
              <a:tr h="285286"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7 I 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TÍTULOS PÚBLICOS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R$        97.015.531,72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27,71%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7252166"/>
                  </a:ext>
                </a:extLst>
              </a:tr>
              <a:tr h="285283"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7 Ib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FUNDOS 100% TP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R$        62.629.992,90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17,89%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3063886"/>
                  </a:ext>
                </a:extLst>
              </a:tr>
              <a:tr h="285283"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7 IIIa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FUNDO DE RENDA FIXA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R$        51.584.651,55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3873099"/>
                  </a:ext>
                </a:extLst>
              </a:tr>
              <a:tr h="285283"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7 IV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PAPEIS DE INST PRIVADAS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R$        54.681.556,18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15,62%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0529966"/>
                  </a:ext>
                </a:extLst>
              </a:tr>
              <a:tr h="285283"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7 Vb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PRIVADO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R$          5.934.537,92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901091"/>
                  </a:ext>
                </a:extLst>
              </a:tr>
              <a:tr h="285283"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8 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FUNDOS DE AÇÕES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R$        34.428.461,20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1406045"/>
                  </a:ext>
                </a:extLst>
              </a:tr>
              <a:tr h="285283"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9 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FUNDOS NO EXTERIOR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R$        12.669.985,26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2078979"/>
                  </a:ext>
                </a:extLst>
              </a:tr>
              <a:tr h="285283"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9 III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BDR NÍVEL 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R$          1.076.317,47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859824"/>
                  </a:ext>
                </a:extLst>
              </a:tr>
              <a:tr h="285283"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MULTIMERCADO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R$        30.039.066,51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930455"/>
                  </a:ext>
                </a:extLst>
              </a:tr>
              <a:tr h="259733"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CARTEIRA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R$      350.060.100,71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372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555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5928" y="2009811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EXECUÇÃO ORÇAMENTÁRIA</a:t>
            </a:r>
            <a:br>
              <a:rPr lang="pt-BR" dirty="0" smtClean="0"/>
            </a:b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036817"/>
              </p:ext>
            </p:extLst>
          </p:nvPr>
        </p:nvGraphicFramePr>
        <p:xfrm>
          <a:off x="1303284" y="2785243"/>
          <a:ext cx="10321158" cy="4072756"/>
        </p:xfrm>
        <a:graphic>
          <a:graphicData uri="http://schemas.openxmlformats.org/drawingml/2006/table">
            <a:tbl>
              <a:tblPr firstRow="1" firstCol="1" bandRow="1"/>
              <a:tblGrid>
                <a:gridCol w="2199332">
                  <a:extLst>
                    <a:ext uri="{9D8B030D-6E8A-4147-A177-3AD203B41FA5}">
                      <a16:colId xmlns:a16="http://schemas.microsoft.com/office/drawing/2014/main" val="3714860147"/>
                    </a:ext>
                  </a:extLst>
                </a:gridCol>
                <a:gridCol w="985659">
                  <a:extLst>
                    <a:ext uri="{9D8B030D-6E8A-4147-A177-3AD203B41FA5}">
                      <a16:colId xmlns:a16="http://schemas.microsoft.com/office/drawing/2014/main" val="3292573962"/>
                    </a:ext>
                  </a:extLst>
                </a:gridCol>
                <a:gridCol w="985659">
                  <a:extLst>
                    <a:ext uri="{9D8B030D-6E8A-4147-A177-3AD203B41FA5}">
                      <a16:colId xmlns:a16="http://schemas.microsoft.com/office/drawing/2014/main" val="2926340852"/>
                    </a:ext>
                  </a:extLst>
                </a:gridCol>
                <a:gridCol w="994857">
                  <a:extLst>
                    <a:ext uri="{9D8B030D-6E8A-4147-A177-3AD203B41FA5}">
                      <a16:colId xmlns:a16="http://schemas.microsoft.com/office/drawing/2014/main" val="2693996722"/>
                    </a:ext>
                  </a:extLst>
                </a:gridCol>
                <a:gridCol w="2197360">
                  <a:extLst>
                    <a:ext uri="{9D8B030D-6E8A-4147-A177-3AD203B41FA5}">
                      <a16:colId xmlns:a16="http://schemas.microsoft.com/office/drawing/2014/main" val="1184139135"/>
                    </a:ext>
                  </a:extLst>
                </a:gridCol>
                <a:gridCol w="985659">
                  <a:extLst>
                    <a:ext uri="{9D8B030D-6E8A-4147-A177-3AD203B41FA5}">
                      <a16:colId xmlns:a16="http://schemas.microsoft.com/office/drawing/2014/main" val="3282249503"/>
                    </a:ext>
                  </a:extLst>
                </a:gridCol>
                <a:gridCol w="985659">
                  <a:extLst>
                    <a:ext uri="{9D8B030D-6E8A-4147-A177-3AD203B41FA5}">
                      <a16:colId xmlns:a16="http://schemas.microsoft.com/office/drawing/2014/main" val="2675499188"/>
                    </a:ext>
                  </a:extLst>
                </a:gridCol>
                <a:gridCol w="986973">
                  <a:extLst>
                    <a:ext uri="{9D8B030D-6E8A-4147-A177-3AD203B41FA5}">
                      <a16:colId xmlns:a16="http://schemas.microsoft.com/office/drawing/2014/main" val="446951936"/>
                    </a:ext>
                  </a:extLst>
                </a:gridCol>
              </a:tblGrid>
              <a:tr h="192525">
                <a:tc gridSpan="2">
                  <a:txBody>
                    <a:bodyPr/>
                    <a:lstStyle/>
                    <a:p>
                      <a:pPr marL="190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Período: Dezembro</a:t>
                      </a:r>
                      <a:r>
                        <a:rPr lang="pt-BR" sz="7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- 01/12/2023 a 31/12/2023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799386"/>
                  </a:ext>
                </a:extLst>
              </a:tr>
              <a:tr h="183744"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2952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RECEITAS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DESPESAS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 w="12700" cap="flat" cmpd="sng" algn="ctr">
                      <a:solidFill>
                        <a:srgbClr val="2952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881121"/>
                  </a:ext>
                </a:extLst>
              </a:tr>
              <a:tr h="177665"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2952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381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ANTERIOR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571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NO PERÍODO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1460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ACUMULADO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381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ANTERIOR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508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NO PERÍODO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635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ACUMULADO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52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371355"/>
                  </a:ext>
                </a:extLst>
              </a:tr>
              <a:tr h="268589">
                <a:tc>
                  <a:txBody>
                    <a:bodyPr/>
                    <a:lstStyle/>
                    <a:p>
                      <a:pPr marL="190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Total da Receita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889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275.953.159,10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762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47.737.130,42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1778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323.690.289,52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Total da Despesa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825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215.382.504,50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762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31.958.630,14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952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247.341.134,64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558176"/>
                  </a:ext>
                </a:extLst>
              </a:tr>
              <a:tr h="849815">
                <a:tc>
                  <a:txBody>
                    <a:bodyPr/>
                    <a:lstStyle/>
                    <a:p>
                      <a:pPr marL="192405" indent="-6350" algn="l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Receitas Orçamentárias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2405" indent="-6350" algn="l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Transferências Recebidas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2405" indent="-6350" algn="l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Receitas Extra Orçamentárias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marR="5651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Restituições de Receitas Orçamentárias (-)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6985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133.775.444,11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marR="6350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50.464.218,90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marR="6350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91.713.496,09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6350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35.112.566,28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marR="6350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12.624.564,14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16510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168.888.010,39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marR="15875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50.464.218,90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marR="16510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104.338.060,23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marR="952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90500" indent="-6350" algn="l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Despesas Orçamentárias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00" indent="-6350" algn="l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Transferências Concedidas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00" indent="-6350" algn="l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Despesas Extra Orçamentárias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Pagamento de Restos a Pagar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6985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162.314.503,79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marR="6350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53.003.426,65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marR="381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64.574,06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6350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22.555.189,37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marR="5715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9.403.440,77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8255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184.869.693,16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marR="1270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marR="7620" indent="-6350" algn="r">
                        <a:lnSpc>
                          <a:spcPct val="107000"/>
                        </a:lnSpc>
                        <a:spcAft>
                          <a:spcPts val="22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62.406.867,42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100" marR="508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64.574,06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438192"/>
                  </a:ext>
                </a:extLst>
              </a:tr>
              <a:tr h="268589">
                <a:tc>
                  <a:txBody>
                    <a:bodyPr/>
                    <a:lstStyle/>
                    <a:p>
                      <a:pPr marL="190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Disponibilidades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1778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273.726.402,14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Disponibilidades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952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350.075.557,02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733108"/>
                  </a:ext>
                </a:extLst>
              </a:tr>
              <a:tr h="157398">
                <a:tc>
                  <a:txBody>
                    <a:bodyPr/>
                    <a:lstStyle/>
                    <a:p>
                      <a:pPr marL="19240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Tesouraria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952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905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Tesouraria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12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072784"/>
                  </a:ext>
                </a:extLst>
              </a:tr>
              <a:tr h="151994">
                <a:tc>
                  <a:txBody>
                    <a:bodyPr/>
                    <a:lstStyle/>
                    <a:p>
                      <a:pPr marL="19240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Banco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1587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1.138.160,14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905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Banco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571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15.456,30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8135372"/>
                  </a:ext>
                </a:extLst>
              </a:tr>
              <a:tr h="151994">
                <a:tc>
                  <a:txBody>
                    <a:bodyPr/>
                    <a:lstStyle/>
                    <a:p>
                      <a:pPr marL="28765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Recurso Disponível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1587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1.138.160,14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Recurso Disponível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571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15.456,30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936342"/>
                  </a:ext>
                </a:extLst>
              </a:tr>
              <a:tr h="151994">
                <a:tc>
                  <a:txBody>
                    <a:bodyPr/>
                    <a:lstStyle/>
                    <a:p>
                      <a:pPr marL="38290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Comum/Movimento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1460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1.138.160,14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Comum/Movimento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508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15.456,30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085584"/>
                  </a:ext>
                </a:extLst>
              </a:tr>
              <a:tr h="151994">
                <a:tc>
                  <a:txBody>
                    <a:bodyPr/>
                    <a:lstStyle/>
                    <a:p>
                      <a:pPr marL="28765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Recurso Aplicado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952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Recurso Aplicado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12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08465"/>
                  </a:ext>
                </a:extLst>
              </a:tr>
              <a:tr h="151994">
                <a:tc>
                  <a:txBody>
                    <a:bodyPr/>
                    <a:lstStyle/>
                    <a:p>
                      <a:pPr marL="38290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Aplicação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952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Aplicação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12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096454"/>
                  </a:ext>
                </a:extLst>
              </a:tr>
              <a:tr h="268589">
                <a:tc gridSpan="2">
                  <a:txBody>
                    <a:bodyPr/>
                    <a:lstStyle/>
                    <a:p>
                      <a:pPr marL="19240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Aplicações Dedutíveis da Disponibilidade Financeira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1778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272.588.242,00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Aplicações Dedutíveis da Disponibilidade Financeira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952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350.060.100,72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9144180"/>
                  </a:ext>
                </a:extLst>
              </a:tr>
              <a:tr h="268589">
                <a:tc gridSpan="2">
                  <a:txBody>
                    <a:bodyPr/>
                    <a:lstStyle/>
                    <a:p>
                      <a:pPr marL="28765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Recurso Aplicado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1778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272.588.242,00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28575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Recurso Aplicado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2100" marR="952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350.060.100,72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840615"/>
                  </a:ext>
                </a:extLst>
              </a:tr>
              <a:tr h="408694">
                <a:tc gridSpan="2">
                  <a:txBody>
                    <a:bodyPr/>
                    <a:lstStyle/>
                    <a:p>
                      <a:pPr marL="38290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Comum/Movimento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2100" marR="1651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272.588.242,00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810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Comum/Movimento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2100" marR="825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350.060.100,72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8805907"/>
                  </a:ext>
                </a:extLst>
              </a:tr>
              <a:tr h="268589">
                <a:tc gridSpan="2">
                  <a:txBody>
                    <a:bodyPr/>
                    <a:lstStyle/>
                    <a:p>
                      <a:pPr marL="190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TOTAL GERAL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2952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1778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597.416.691,66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52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TOTAL GERAL</a:t>
                      </a:r>
                      <a:endParaRPr lang="pt-BR" sz="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21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5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870" marR="18607" marT="20796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952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b="1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597.416.691,66</a:t>
                      </a:r>
                      <a:endParaRPr lang="pt-BR" sz="5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70" marR="18607" marT="2079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52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564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917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42185" y="4583517"/>
            <a:ext cx="7766936" cy="1646302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SUPERÁVIT FINANCEIRO ORÇAMENTÁRIO DA ORDEM DE R$ 76.349.154,88</a:t>
            </a:r>
            <a:br>
              <a:rPr lang="pt-BR" dirty="0" smtClean="0"/>
            </a:b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5721" y="2598391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AVALIAÇÃO ATUARIAL</a:t>
            </a:r>
            <a:br>
              <a:rPr lang="pt-BR" dirty="0" smtClean="0"/>
            </a:br>
            <a:r>
              <a:rPr lang="pt-BR" dirty="0" smtClean="0"/>
              <a:t>Plano Previdenciário</a:t>
            </a:r>
            <a:br>
              <a:rPr lang="pt-BR" dirty="0" smtClean="0"/>
            </a:b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415316"/>
              </p:ext>
            </p:extLst>
          </p:nvPr>
        </p:nvGraphicFramePr>
        <p:xfrm>
          <a:off x="1555530" y="3689128"/>
          <a:ext cx="9165021" cy="3005961"/>
        </p:xfrm>
        <a:graphic>
          <a:graphicData uri="http://schemas.openxmlformats.org/drawingml/2006/table">
            <a:tbl>
              <a:tblPr firstRow="1" firstCol="1" bandRow="1"/>
              <a:tblGrid>
                <a:gridCol w="2993021">
                  <a:extLst>
                    <a:ext uri="{9D8B030D-6E8A-4147-A177-3AD203B41FA5}">
                      <a16:colId xmlns:a16="http://schemas.microsoft.com/office/drawing/2014/main" val="1182981867"/>
                    </a:ext>
                  </a:extLst>
                </a:gridCol>
                <a:gridCol w="2056987">
                  <a:extLst>
                    <a:ext uri="{9D8B030D-6E8A-4147-A177-3AD203B41FA5}">
                      <a16:colId xmlns:a16="http://schemas.microsoft.com/office/drawing/2014/main" val="2976971077"/>
                    </a:ext>
                  </a:extLst>
                </a:gridCol>
                <a:gridCol w="2058026">
                  <a:extLst>
                    <a:ext uri="{9D8B030D-6E8A-4147-A177-3AD203B41FA5}">
                      <a16:colId xmlns:a16="http://schemas.microsoft.com/office/drawing/2014/main" val="1275591309"/>
                    </a:ext>
                  </a:extLst>
                </a:gridCol>
                <a:gridCol w="2056987">
                  <a:extLst>
                    <a:ext uri="{9D8B030D-6E8A-4147-A177-3AD203B41FA5}">
                      <a16:colId xmlns:a16="http://schemas.microsoft.com/office/drawing/2014/main" val="3476897396"/>
                    </a:ext>
                  </a:extLst>
                </a:gridCol>
              </a:tblGrid>
              <a:tr h="272901">
                <a:tc>
                  <a:txBody>
                    <a:bodyPr/>
                    <a:lstStyle/>
                    <a:p>
                      <a:pPr marR="44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2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2021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9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2022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2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2023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9155031"/>
                  </a:ext>
                </a:extLst>
              </a:tr>
              <a:tr h="2746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Ativo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189.959.838,78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220.841.302,12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325.772.920,60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247713"/>
                  </a:ext>
                </a:extLst>
              </a:tr>
              <a:tr h="272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Alíquota Praticada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36% 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36%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36%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2200067"/>
                  </a:ext>
                </a:extLst>
              </a:tr>
              <a:tr h="272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Resultado (Aliquota Prat 75anos)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52.160.372,09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10.827.599,43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27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26.632.937,25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675610"/>
                  </a:ext>
                </a:extLst>
              </a:tr>
              <a:tr h="2734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Índice de Cobertura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137,85</a:t>
                      </a:r>
                      <a:r>
                        <a:rPr lang="pt-BR" sz="900" b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105,16</a:t>
                      </a:r>
                      <a:r>
                        <a:rPr lang="pt-BR" sz="900" b="1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108,90</a:t>
                      </a:r>
                      <a:r>
                        <a:rPr lang="pt-BR" sz="900" b="1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8883435"/>
                  </a:ext>
                </a:extLst>
              </a:tr>
              <a:tr h="272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Número de Servidores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3.359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3.322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3.548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0360069"/>
                  </a:ext>
                </a:extLst>
              </a:tr>
              <a:tr h="272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Despesa com Servidores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10.839.940,40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11.058.686,66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12.966.132,16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932046"/>
                  </a:ext>
                </a:extLst>
              </a:tr>
              <a:tr h="2746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Número de Aposentados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89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122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163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0911972"/>
                  </a:ext>
                </a:extLst>
              </a:tr>
              <a:tr h="272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Despesa com Aposentados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176.120,85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265.470,56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381.759,50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1677518"/>
                  </a:ext>
                </a:extLst>
              </a:tr>
              <a:tr h="272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Número de Pensionistas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26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32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38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992458"/>
                  </a:ext>
                </a:extLst>
              </a:tr>
              <a:tr h="272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Despesa com Pensionistas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57.719,43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72.137,51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97.563,35 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254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352252"/>
                  </a:ext>
                </a:extLst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8711150" y="3782475"/>
            <a:ext cx="21672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08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96231" y="2214140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AVALIAÇÃO ATUARIAL</a:t>
            </a:r>
            <a:br>
              <a:rPr lang="pt-BR" dirty="0" smtClean="0"/>
            </a:br>
            <a:r>
              <a:rPr lang="pt-BR" dirty="0" smtClean="0"/>
              <a:t>Plano Financeiro</a:t>
            </a:r>
            <a:br>
              <a:rPr lang="pt-BR" dirty="0" smtClean="0"/>
            </a:b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8711150" y="3782475"/>
            <a:ext cx="21672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469889"/>
              </p:ext>
            </p:extLst>
          </p:nvPr>
        </p:nvGraphicFramePr>
        <p:xfrm>
          <a:off x="1683991" y="3421581"/>
          <a:ext cx="9217572" cy="3185881"/>
        </p:xfrm>
        <a:graphic>
          <a:graphicData uri="http://schemas.openxmlformats.org/drawingml/2006/table">
            <a:tbl>
              <a:tblPr firstRow="1" firstCol="1" bandRow="1"/>
              <a:tblGrid>
                <a:gridCol w="2867853">
                  <a:extLst>
                    <a:ext uri="{9D8B030D-6E8A-4147-A177-3AD203B41FA5}">
                      <a16:colId xmlns:a16="http://schemas.microsoft.com/office/drawing/2014/main" val="3222643966"/>
                    </a:ext>
                  </a:extLst>
                </a:gridCol>
                <a:gridCol w="2115960">
                  <a:extLst>
                    <a:ext uri="{9D8B030D-6E8A-4147-A177-3AD203B41FA5}">
                      <a16:colId xmlns:a16="http://schemas.microsoft.com/office/drawing/2014/main" val="1920626347"/>
                    </a:ext>
                  </a:extLst>
                </a:gridCol>
                <a:gridCol w="2117799">
                  <a:extLst>
                    <a:ext uri="{9D8B030D-6E8A-4147-A177-3AD203B41FA5}">
                      <a16:colId xmlns:a16="http://schemas.microsoft.com/office/drawing/2014/main" val="3383915674"/>
                    </a:ext>
                  </a:extLst>
                </a:gridCol>
                <a:gridCol w="2115960">
                  <a:extLst>
                    <a:ext uri="{9D8B030D-6E8A-4147-A177-3AD203B41FA5}">
                      <a16:colId xmlns:a16="http://schemas.microsoft.com/office/drawing/2014/main" val="465411502"/>
                    </a:ext>
                  </a:extLst>
                </a:gridCol>
              </a:tblGrid>
              <a:tr h="285809">
                <a:tc>
                  <a:txBody>
                    <a:bodyPr/>
                    <a:lstStyle/>
                    <a:p>
                      <a:pPr marR="19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2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2021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31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2022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2023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350624"/>
                  </a:ext>
                </a:extLst>
              </a:tr>
              <a:tr h="285809"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Ativo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162.776.375,69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3.558.379,60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133.445.137,12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294212"/>
                  </a:ext>
                </a:extLst>
              </a:tr>
              <a:tr h="285809"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Alíquota Praticada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36%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27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36%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36%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7495523"/>
                  </a:ext>
                </a:extLst>
              </a:tr>
              <a:tr h="285809"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Resultado (Aliq Prat 75anos)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(2.007.527.168,27)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(2.381.991.572,15)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(2.441.377.634,81)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5825275"/>
                  </a:ext>
                </a:extLst>
              </a:tr>
              <a:tr h="327791"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Índice de Cobertura %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7,50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27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0,15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27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5,18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878176"/>
                  </a:ext>
                </a:extLst>
              </a:tr>
              <a:tr h="285809"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Número de Servidores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2.198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27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2.069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27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1.933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7379774"/>
                  </a:ext>
                </a:extLst>
              </a:tr>
              <a:tr h="285809"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Despesa com Servidores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10.722.563,71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10.351.866,77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10.681.198,74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682636"/>
                  </a:ext>
                </a:extLst>
              </a:tr>
              <a:tr h="285809"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Número de Aposentados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2.031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27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2.065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27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2.128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288673"/>
                  </a:ext>
                </a:extLst>
              </a:tr>
              <a:tr h="285809"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Despesa com Aposentados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8.770.232,67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9.222.052,44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10.291.040,32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734959"/>
                  </a:ext>
                </a:extLst>
              </a:tr>
              <a:tr h="285809"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Número de Pensionistas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521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27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530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536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290138"/>
                  </a:ext>
                </a:extLst>
              </a:tr>
              <a:tr h="285809"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Despesa com Pensionistas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1.517.315,05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1.723.072,55 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1.811.298,20 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95" marR="127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738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786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5721" y="2598391"/>
            <a:ext cx="8393093" cy="58624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PONTOS DE DESTAQUE NO EXERCÍCIO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13489" y="3473081"/>
            <a:ext cx="10195036" cy="2591388"/>
          </a:xfrm>
        </p:spPr>
        <p:txBody>
          <a:bodyPr>
            <a:normAutofit/>
          </a:bodyPr>
          <a:lstStyle/>
          <a:p>
            <a:r>
              <a:rPr lang="pt-BR" sz="2000" dirty="0" smtClean="0"/>
              <a:t>NOMEAÇÕES DOS APROVADOS NO CONCURSO DE 2022. PRIMEIROS SERVIDORES DE CARREIRA DO IPRESV.</a:t>
            </a:r>
          </a:p>
          <a:p>
            <a:r>
              <a:rPr lang="pt-BR" sz="2000" dirty="0" smtClean="0"/>
              <a:t>REESTRUTURAÇÃO DA SEGREGAÇÃO DE MASSAS E REVISÃO DO PLANO DE CUSTEIO</a:t>
            </a:r>
          </a:p>
          <a:p>
            <a:r>
              <a:rPr lang="pt-BR" sz="2000" dirty="0" smtClean="0"/>
              <a:t>CAPACITAÇÃO INTENSIVA PARA NOVA LEI DE LICITAÇÕES</a:t>
            </a:r>
          </a:p>
          <a:p>
            <a:r>
              <a:rPr lang="pt-BR" sz="2000" dirty="0" smtClean="0"/>
              <a:t>CAPACITAÇÃO PARA O PROCESSO DE CERTIFICAÇÃO PROFISSIONAL</a:t>
            </a:r>
          </a:p>
          <a:p>
            <a:r>
              <a:rPr lang="pt-BR" sz="2000" dirty="0" smtClean="0"/>
              <a:t>PROGRAMA DE PREPARAÇÃO PARA APOSENTADORIA</a:t>
            </a:r>
            <a:endParaRPr lang="pt-BR" sz="20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3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3380" y="3376157"/>
            <a:ext cx="10405240" cy="3035154"/>
          </a:xfrm>
        </p:spPr>
        <p:txBody>
          <a:bodyPr>
            <a:normAutofit/>
          </a:bodyPr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OBRIGADO A TODOS OS SERVIDORES PELO EMPENHO E DEDICAÇÃO DURANTE O ANO DE 2023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6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3380" y="3376157"/>
            <a:ext cx="10405240" cy="3035154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438699"/>
              </p:ext>
            </p:extLst>
          </p:nvPr>
        </p:nvGraphicFramePr>
        <p:xfrm>
          <a:off x="1366344" y="2648607"/>
          <a:ext cx="9932276" cy="3762704"/>
        </p:xfrm>
        <a:graphic>
          <a:graphicData uri="http://schemas.openxmlformats.org/drawingml/2006/table">
            <a:tbl>
              <a:tblPr/>
              <a:tblGrid>
                <a:gridCol w="5231504">
                  <a:extLst>
                    <a:ext uri="{9D8B030D-6E8A-4147-A177-3AD203B41FA5}">
                      <a16:colId xmlns:a16="http://schemas.microsoft.com/office/drawing/2014/main" val="2196457541"/>
                    </a:ext>
                  </a:extLst>
                </a:gridCol>
                <a:gridCol w="4700772">
                  <a:extLst>
                    <a:ext uri="{9D8B030D-6E8A-4147-A177-3AD203B41FA5}">
                      <a16:colId xmlns:a16="http://schemas.microsoft.com/office/drawing/2014/main" val="439234716"/>
                    </a:ext>
                  </a:extLst>
                </a:gridCol>
              </a:tblGrid>
              <a:tr h="47033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CONSELHO DE ADMINISTRAÇÃO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CONSELHO FISCAL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968287"/>
                  </a:ext>
                </a:extLst>
              </a:tr>
              <a:tr h="47033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Rodrigo Coutinho dos Santos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Thatiana</a:t>
                      </a:r>
                      <a:r>
                        <a:rPr lang="pt-BR" sz="1200" b="0" i="0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Teixeira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936811"/>
                  </a:ext>
                </a:extLst>
              </a:tr>
              <a:tr h="47033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Rafaela Santana Gois.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Thiago Alves de Lima Rodrigues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5803499"/>
                  </a:ext>
                </a:extLst>
              </a:tr>
              <a:tr h="47033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Carla Cozzetti.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Paolo </a:t>
                      </a:r>
                      <a:r>
                        <a:rPr lang="pt-BR" sz="1200" b="0" i="0" u="none" strike="noStrike" cap="all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Brígido</a:t>
                      </a:r>
                      <a:r>
                        <a:rPr lang="pt-BR" sz="1200" b="0" i="0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da Fonseca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2632903"/>
                  </a:ext>
                </a:extLst>
              </a:tr>
              <a:tr h="47033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Julio Monteiro Amado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Gabriel </a:t>
                      </a:r>
                      <a:r>
                        <a:rPr lang="pt-BR" sz="1200" b="0" i="0" u="none" strike="noStrike" cap="all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Scuzziato</a:t>
                      </a:r>
                      <a:r>
                        <a:rPr lang="pt-BR" sz="1200" b="0" i="0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pt-BR" sz="1200" b="0" i="0" u="none" strike="noStrike" cap="all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Dubiela</a:t>
                      </a:r>
                      <a:endParaRPr lang="pt-BR" sz="1200" b="0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4437129"/>
                  </a:ext>
                </a:extLst>
              </a:tr>
              <a:tr h="47033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Leonardo Ferreira da Silva Francisco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Roberta Leopoldo Ferreira Furlan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536080"/>
                  </a:ext>
                </a:extLst>
              </a:tr>
              <a:tr h="47033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Rubens Romão Fagundes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Antonio</a:t>
                      </a:r>
                      <a:r>
                        <a:rPr lang="pt-BR" sz="1200" b="0" i="0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Carlos Pereira Arcanjo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320926"/>
                  </a:ext>
                </a:extLst>
              </a:tr>
              <a:tr h="47033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Edson Ramos Paixão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Roberto </a:t>
                      </a:r>
                      <a:r>
                        <a:rPr lang="pt-BR" sz="1200" b="0" i="0" u="none" strike="noStrike" cap="all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Ciccarelli</a:t>
                      </a:r>
                      <a:r>
                        <a:rPr lang="pt-BR" sz="1200" b="0" i="0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Filho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068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61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404534"/>
          </a:xfrm>
          <a:prstGeom prst="rect">
            <a:avLst/>
          </a:prstGeom>
        </p:spPr>
      </p:pic>
      <p:sp>
        <p:nvSpPr>
          <p:cNvPr id="4" name="Coração 3"/>
          <p:cNvSpPr/>
          <p:nvPr/>
        </p:nvSpPr>
        <p:spPr>
          <a:xfrm>
            <a:off x="2354317" y="2827283"/>
            <a:ext cx="788276" cy="767255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4393453" y="2967335"/>
            <a:ext cx="34050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OBRIGADO</a:t>
            </a:r>
            <a:endParaRPr lang="pt-B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Coração 7"/>
          <p:cNvSpPr/>
          <p:nvPr/>
        </p:nvSpPr>
        <p:spPr>
          <a:xfrm>
            <a:off x="8860221" y="2827283"/>
            <a:ext cx="756745" cy="767255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 para a Direita 9"/>
          <p:cNvSpPr/>
          <p:nvPr/>
        </p:nvSpPr>
        <p:spPr>
          <a:xfrm>
            <a:off x="5139558" y="4453465"/>
            <a:ext cx="2154621" cy="7041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3292093" y="5720458"/>
            <a:ext cx="5849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VAMOS EM FRENTE</a:t>
            </a:r>
            <a:endParaRPr lang="pt-B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Espaço Reservado para Rodapé 12"/>
          <p:cNvSpPr>
            <a:spLocks noGrp="1"/>
          </p:cNvSpPr>
          <p:nvPr>
            <p:ph type="ftr" sz="quarter" idx="11"/>
          </p:nvPr>
        </p:nvSpPr>
        <p:spPr>
          <a:xfrm>
            <a:off x="2844031" y="6492875"/>
            <a:ext cx="6297612" cy="365125"/>
          </a:xfrm>
        </p:spPr>
        <p:txBody>
          <a:bodyPr/>
          <a:lstStyle/>
          <a:p>
            <a:r>
              <a:rPr lang="pt-BR" dirty="0" smtClean="0">
                <a:solidFill>
                  <a:srgbClr val="FF0000"/>
                </a:solidFill>
              </a:rPr>
              <a:t>MARCELO MENEGATTI DOS SANTOS CRUZ - SUPERINTENDENTE     SÃO VICENTE – SP ABRIL DE 2024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479</TotalTime>
  <Words>791</Words>
  <Application>Microsoft Office PowerPoint</Application>
  <PresentationFormat>Widescreen</PresentationFormat>
  <Paragraphs>345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8" baseType="lpstr">
      <vt:lpstr>Arial</vt:lpstr>
      <vt:lpstr>Calibri</vt:lpstr>
      <vt:lpstr>Tahoma</vt:lpstr>
      <vt:lpstr>Times New Roman</vt:lpstr>
      <vt:lpstr>Trebuchet MS</vt:lpstr>
      <vt:lpstr>Verdana</vt:lpstr>
      <vt:lpstr>Wingdings 3</vt:lpstr>
      <vt:lpstr>Facetado</vt:lpstr>
      <vt:lpstr>AUDIÊNCIA PÚBLICA 2024</vt:lpstr>
      <vt:lpstr>BENEFÍCIOS CONCEDIDOS</vt:lpstr>
      <vt:lpstr>CERTIDÕES EMITIDAS E HOMOLOGADAS</vt:lpstr>
      <vt:lpstr>ATENDIMENTOS RECEPÇÃO E CANAIS DIGITAIS</vt:lpstr>
      <vt:lpstr>PROCESSOS JUDICIAIS</vt:lpstr>
      <vt:lpstr>CÓDIGO DE ÉTICA</vt:lpstr>
      <vt:lpstr>PREPARE-SE PROGRAMA DE PREPARAÇÃO PARA APOSENTADORIA </vt:lpstr>
      <vt:lpstr> FINANCEIRO, CONTÁBIL E INVESTIMENTOS. </vt:lpstr>
      <vt:lpstr>FOLHA DE PAGAMENTO</vt:lpstr>
      <vt:lpstr>COMPENSAÇÃO PREVIDENCIÁRIA</vt:lpstr>
      <vt:lpstr>INVESTIMENTOS</vt:lpstr>
      <vt:lpstr>POSIÇÃO DOS INVESTIMENTOS </vt:lpstr>
      <vt:lpstr>EXECUÇÃO ORÇAMENTÁRIA </vt:lpstr>
      <vt:lpstr>SUPERÁVIT FINANCEIRO ORÇAMENTÁRIO DA ORDEM DE R$ 76.349.154,88 </vt:lpstr>
      <vt:lpstr>AVALIAÇÃO ATUARIAL Plano Previdenciário </vt:lpstr>
      <vt:lpstr>AVALIAÇÃO ATUARIAL Plano Financeiro </vt:lpstr>
      <vt:lpstr>PONTOS DE DESTAQUE NO EXERCÍCIO</vt:lpstr>
      <vt:lpstr>OBRIGADO A TODOS OS SERVIDORES PELO EMPENHO E DEDICAÇÃO DURANTE O ANO DE 2023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AUDIÊNCIA PÚBLICA 2024</dc:title>
  <dc:creator>Dr.Marcelo</dc:creator>
  <cp:lastModifiedBy>Dr.Marcelo</cp:lastModifiedBy>
  <cp:revision>17</cp:revision>
  <dcterms:created xsi:type="dcterms:W3CDTF">2024-04-16T19:15:15Z</dcterms:created>
  <dcterms:modified xsi:type="dcterms:W3CDTF">2024-05-15T19:57:13Z</dcterms:modified>
</cp:coreProperties>
</file>